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2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8" r:id="rId3"/>
    <p:sldId id="256" r:id="rId4"/>
    <p:sldId id="259" r:id="rId5"/>
    <p:sldId id="261" r:id="rId6"/>
    <p:sldId id="260" r:id="rId7"/>
    <p:sldId id="262" r:id="rId8"/>
    <p:sldId id="273" r:id="rId9"/>
    <p:sldId id="27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09881C-8D1F-B2E2-EF90-41D500A727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01407-F04C-013B-0C77-58A70B8CE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B547E-A265-4971-A708-FBB99CC31FF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B04F8-747A-27B0-6914-C2301E6089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8BBA8-796C-80FF-7FF4-1C677C3DE7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78C99-1FA8-48A6-A37D-BA6B70401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8109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13359-7F2D-4A6C-82D0-FD33F71FAB1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25ED3-C6EB-4A49-99F8-29E3BA354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8199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Changes in doses administered per county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Smaller counties can barely even been seen in 2020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2023, ever dot is at least slightly visible.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Huge jump between 2020 and 2023 in doses administered</a:t>
            </a:r>
          </a:p>
        </p:txBody>
      </p:sp>
    </p:spTree>
    <p:extLst>
      <p:ext uri="{BB962C8B-B14F-4D97-AF65-F5344CB8AC3E}">
        <p14:creationId xmlns:p14="http://schemas.microsoft.com/office/powerpoint/2010/main" val="190212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Largest jump in vaccines administered between 2020 and 2021, slows down 2022 to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barely even see the green behind the yellow</a:t>
            </a:r>
          </a:p>
        </p:txBody>
      </p:sp>
    </p:spTree>
    <p:extLst>
      <p:ext uri="{BB962C8B-B14F-4D97-AF65-F5344CB8AC3E}">
        <p14:creationId xmlns:p14="http://schemas.microsoft.com/office/powerpoint/2010/main" val="961165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 is 2020, can see there isn’t much variance across the counties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2021, you can really see the jump larger counties take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Another large jump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slight increase 2022 </a:t>
            </a:r>
            <a:r>
              <a:rPr lang="en-US"/>
              <a:t>to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88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50CFD-2CCC-4380-A505-8227E3967F40}" type="datetime1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3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A5E4-4244-4DD0-B387-AE48CADFA1C9}" type="datetime1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96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65D-B8E6-484F-93FD-D8D82169ED13}" type="datetime1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276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2C45-5898-4DBE-93D7-05E4F83E77CE}" type="datetime1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98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214D-7344-47AB-BA0A-DE87C17EDA1A}" type="datetime1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4966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00E4-18F7-481B-BFD0-912B04E20B05}" type="datetime1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74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130F-290A-4871-BCDA-AB5167703D12}" type="datetime1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00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BD6E-862E-4B16-8025-A10D3CB2AE66}" type="datetime1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0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7616-82FA-4CB1-A3B5-3CFD5EE59F35}" type="datetime1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4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129A-9A67-4B86-9DF4-228186CF6CE9}" type="datetime1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5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D05CD-4E0A-4533-948A-D61CBB5D0F7F}" type="datetime1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1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95E0E-2309-4B58-8E33-4E4313896A90}" type="datetime1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8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8E2D6-472C-4E63-8F73-2519C04848DE}" type="datetime1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91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87F5-8C21-4D49-A5C5-4E441E331103}" type="datetime1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1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BF3D3-EE49-411D-A4C1-2B6279B69634}" type="datetime1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8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C661-F7DB-4605-AEC8-63A1DF8BCBF9}" type="datetime1">
              <a:rPr lang="en-US" smtClean="0"/>
              <a:t>8/12/2024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0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AEA4C-3EB6-42D1-99BD-6C3B4E6E98EE}" type="datetime1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8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D944D26C-CF46-AB82-11A5-13EF59EB8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4"/>
            <a:ext cx="7766936" cy="30010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Date: August 12, 2024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D8DEAD-1750-5E73-2EA8-7E84156F0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97000"/>
            <a:ext cx="7766936" cy="26538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Understanding COVID-19 Vaccination Volumes in Colorado</a:t>
            </a:r>
          </a:p>
        </p:txBody>
      </p:sp>
      <p:sp>
        <p:nvSpPr>
          <p:cNvPr id="50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DE2B8335-8280-5FCA-DD95-97D319DCAB72}"/>
              </a:ext>
            </a:extLst>
          </p:cNvPr>
          <p:cNvSpPr txBox="1">
            <a:spLocks/>
          </p:cNvSpPr>
          <p:nvPr/>
        </p:nvSpPr>
        <p:spPr>
          <a:xfrm>
            <a:off x="1507067" y="4350938"/>
            <a:ext cx="7766936" cy="15063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200" dirty="0"/>
              <a:t>Analysis and Presentation by:</a:t>
            </a:r>
          </a:p>
          <a:p>
            <a:pPr>
              <a:lnSpc>
                <a:spcPct val="90000"/>
              </a:lnSpc>
            </a:pPr>
            <a:r>
              <a:rPr lang="en-US" sz="1200" dirty="0" err="1"/>
              <a:t>Rebekkah</a:t>
            </a:r>
            <a:r>
              <a:rPr lang="en-US" sz="1200" dirty="0"/>
              <a:t> Alexander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Danita Charles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Barry Maldonado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Aaron Wood</a:t>
            </a:r>
          </a:p>
        </p:txBody>
      </p:sp>
    </p:spTree>
    <p:extLst>
      <p:ext uri="{BB962C8B-B14F-4D97-AF65-F5344CB8AC3E}">
        <p14:creationId xmlns:p14="http://schemas.microsoft.com/office/powerpoint/2010/main" val="1746576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83C49B-99C3-A039-42E3-ED79CA28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Understanding COVID-19 Vaccination Volumes within Age Demographic, Location, Manufacturer, and Series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94BD86-69A8-BDD9-17C9-FF5AA7ED7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sought to analyze the vaccination rates and potential impacts to </a:t>
            </a:r>
            <a:r>
              <a:rPr lang="en-US" dirty="0" err="1"/>
              <a:t>volumnes</a:t>
            </a:r>
            <a:r>
              <a:rPr lang="en-US" dirty="0"/>
              <a:t> in Colorado based on a number of factors: including the age ranges of those receiving vaccines; the county in which those vaccinations occurred; volumes of vaccinations occurring per manufacturer; and vaccination by series based on data provided by the Colorado Department of Public Health &amp; Environment (“CDPHE”).</a:t>
            </a:r>
          </a:p>
          <a:p>
            <a:r>
              <a:rPr lang="en-US" dirty="0"/>
              <a:t>For this purposes of this analysis, we opted to specifically avoid the more polarizing topic of vaccination rates within the above segments, focusing instead only on volumes of vaccinations provided.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404A4-1C71-7AED-2F06-BF549122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3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 of vials">
            <a:extLst>
              <a:ext uri="{FF2B5EF4-FFF2-40B4-BE49-F238E27FC236}">
                <a16:creationId xmlns:a16="http://schemas.microsoft.com/office/drawing/2014/main" id="{2D077E41-B6A6-BBCB-B7A4-34DDA27B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60" b="1347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94CD15-83F7-BD0E-D5E6-78D63EC47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09" y="442399"/>
            <a:ext cx="5858691" cy="109093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900" dirty="0">
                <a:solidFill>
                  <a:srgbClr val="FFFFFF"/>
                </a:solidFill>
              </a:rPr>
              <a:t>Vaccine Doses Administered Per County</a:t>
            </a:r>
          </a:p>
        </p:txBody>
      </p:sp>
    </p:spTree>
    <p:extLst>
      <p:ext uri="{BB962C8B-B14F-4D97-AF65-F5344CB8AC3E}">
        <p14:creationId xmlns:p14="http://schemas.microsoft.com/office/powerpoint/2010/main" val="249004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9EAA-DF55-82B5-2601-5AB2F09D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45" y="710748"/>
            <a:ext cx="5097189" cy="1320800"/>
          </a:xfrm>
        </p:spPr>
        <p:txBody>
          <a:bodyPr/>
          <a:lstStyle/>
          <a:p>
            <a:pPr algn="ctr"/>
            <a:r>
              <a:rPr lang="en-US" dirty="0"/>
              <a:t>2020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map with red dots&#10;&#10;Description automatically generated">
            <a:extLst>
              <a:ext uri="{FF2B5EF4-FFF2-40B4-BE49-F238E27FC236}">
                <a16:creationId xmlns:a16="http://schemas.microsoft.com/office/drawing/2014/main" id="{2FEDDF6E-AFB7-2D35-153C-C7B6D1951B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4" y="1537091"/>
            <a:ext cx="5329495" cy="3955886"/>
          </a:xfrm>
        </p:spPr>
      </p:pic>
      <p:pic>
        <p:nvPicPr>
          <p:cNvPr id="8" name="Content Placeholder 7" descr="A map with green dots&#10;&#10;Description automatically generated">
            <a:extLst>
              <a:ext uri="{FF2B5EF4-FFF2-40B4-BE49-F238E27FC236}">
                <a16:creationId xmlns:a16="http://schemas.microsoft.com/office/drawing/2014/main" id="{0BFC3433-D96B-76E2-D073-007C87EF4F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92" y="1537091"/>
            <a:ext cx="5320546" cy="3955886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1D21FCA-970E-30C4-151C-E7144EC7FF25}"/>
              </a:ext>
            </a:extLst>
          </p:cNvPr>
          <p:cNvSpPr txBox="1">
            <a:spLocks/>
          </p:cNvSpPr>
          <p:nvPr/>
        </p:nvSpPr>
        <p:spPr>
          <a:xfrm>
            <a:off x="6290124" y="710748"/>
            <a:ext cx="509718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2023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33349-3DB9-97B8-9260-1B7761AD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25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with orange dots&#10;&#10;Description automatically generated">
            <a:extLst>
              <a:ext uri="{FF2B5EF4-FFF2-40B4-BE49-F238E27FC236}">
                <a16:creationId xmlns:a16="http://schemas.microsoft.com/office/drawing/2014/main" id="{FCDD0C4B-5744-2E84-6148-CDA4D1668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8" y="203931"/>
            <a:ext cx="8657906" cy="64501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4D160-1049-576A-A8BF-C45E3D03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4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FF34E460-4981-CD25-E57B-A255A0432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07203"/>
            <a:ext cx="10905066" cy="50435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F2BB85-8743-FA74-0769-20A969895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45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11" name="Picture 10" descr="Needle and vial">
            <a:extLst>
              <a:ext uri="{FF2B5EF4-FFF2-40B4-BE49-F238E27FC236}">
                <a16:creationId xmlns:a16="http://schemas.microsoft.com/office/drawing/2014/main" id="{1657D2E8-C453-3B6D-8DFB-DA4D4CFBC02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prstClr val="white"/>
            </a:duotone>
          </a:blip>
          <a:srcRect r="30981" b="-2"/>
          <a:stretch/>
        </p:blipFill>
        <p:spPr>
          <a:xfrm>
            <a:off x="5097780" y="-1"/>
            <a:ext cx="7091044" cy="6858001"/>
          </a:xfrm>
          <a:custGeom>
            <a:avLst/>
            <a:gdLst/>
            <a:ahLst/>
            <a:cxnLst/>
            <a:rect l="l" t="t" r="r" b="b"/>
            <a:pathLst>
              <a:path w="7091044" h="6858001">
                <a:moveTo>
                  <a:pt x="405750" y="0"/>
                </a:moveTo>
                <a:lnTo>
                  <a:pt x="7091044" y="0"/>
                </a:lnTo>
                <a:lnTo>
                  <a:pt x="7091044" y="6858001"/>
                </a:lnTo>
                <a:lnTo>
                  <a:pt x="53572" y="6858001"/>
                </a:lnTo>
                <a:lnTo>
                  <a:pt x="1828991" y="4521201"/>
                </a:lnTo>
                <a:close/>
                <a:moveTo>
                  <a:pt x="0" y="0"/>
                </a:moveTo>
                <a:lnTo>
                  <a:pt x="405750" y="0"/>
                </a:lnTo>
                <a:lnTo>
                  <a:pt x="0" y="434"/>
                </a:lnTo>
                <a:close/>
              </a:path>
            </a:pathLst>
          </a:cu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67D6446-5D79-B836-FD17-046256CE0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COVID-19 Vaccination Rates per Series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F7B2A9-0FB3-3ED2-B53D-EF8E17564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5113217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7A85E05-9D34-4977-8352-DB3956997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DED616-E554-4DB6-9F28-08F38A64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23">
            <a:extLst>
              <a:ext uri="{FF2B5EF4-FFF2-40B4-BE49-F238E27FC236}">
                <a16:creationId xmlns:a16="http://schemas.microsoft.com/office/drawing/2014/main" id="{8CDA3497-1EDA-4EB3-9C27-4D9835D30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41F9764E-9AA0-49A3-9EA2-885EE991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Isosceles Triangle 24">
            <a:extLst>
              <a:ext uri="{FF2B5EF4-FFF2-40B4-BE49-F238E27FC236}">
                <a16:creationId xmlns:a16="http://schemas.microsoft.com/office/drawing/2014/main" id="{FA3A4F4A-4DC4-43F2-AC2D-06211A812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84CFB374-B343-457A-B567-B4D784B1F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0597FEEE-1E11-4396-BB69-B43FA92F9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A2DB2F81-3E68-4044-B7C2-03DEEC50D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Isosceles Triangle 29">
            <a:extLst>
              <a:ext uri="{FF2B5EF4-FFF2-40B4-BE49-F238E27FC236}">
                <a16:creationId xmlns:a16="http://schemas.microsoft.com/office/drawing/2014/main" id="{DC2F7294-2397-4C96-AB1E-E66CDEA3B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D32E9D4-7532-5EA0-2B15-B0BD1A177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23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6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8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9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0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14C2D62E-507C-CD6B-B78E-29E80502C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Volumes of Vaccination and Booster Series over 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12D635-937D-C9D7-C1EE-6359C3997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27054" y="2001693"/>
            <a:ext cx="2279067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/>
              <a:t> The dataset indicates some expected results for the rollout of vaccinations and boosters.</a:t>
            </a:r>
          </a:p>
          <a:p>
            <a:pPr>
              <a:buFont typeface="Wingdings 3" charset="2"/>
              <a:buChar char=""/>
            </a:pPr>
            <a:r>
              <a:rPr lang="en-US" dirty="0"/>
              <a:t> Observable spikes are seen upon first vaccine availability, based on the initial rollouts, subsequent variant, booster recommendations, and Omicron specific vaccinations.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7D13E-4EBF-76CC-49F4-DFBEFA03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364A60-D993-7C05-A228-90F9DC6F2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687" y="1996497"/>
            <a:ext cx="6270046" cy="400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84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6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8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9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0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14C2D62E-507C-CD6B-B78E-29E80502C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Volumes of Vaccination and Booster Series over 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12D635-937D-C9D7-C1EE-6359C3997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27054" y="2001693"/>
            <a:ext cx="2279067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/>
              <a:t> A discrepancy appears in the dataset from CDPHE when reviewing the manufacturer of boosters administered at the time Omicron vaccinations became available in Q3 2022.</a:t>
            </a:r>
          </a:p>
          <a:p>
            <a:pPr>
              <a:buFont typeface="Wingdings 3" charset="2"/>
              <a:buChar char=""/>
            </a:pPr>
            <a:r>
              <a:rPr lang="en-US" dirty="0"/>
              <a:t> Volume of Omicron vs. Additional &amp; Booster doses appears to represent a possible mis-identification either at the point of vaccination or point of data referral to CDPHE on the type/series provided.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7D13E-4EBF-76CC-49F4-DFBEFA03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9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364A60-D993-7C05-A228-90F9DC6F2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687" y="1955725"/>
            <a:ext cx="6270046" cy="408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4963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330</TotalTime>
  <Words>372</Words>
  <Application>Microsoft Office PowerPoint</Application>
  <PresentationFormat>Widescreen</PresentationFormat>
  <Paragraphs>37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Trebuchet MS</vt:lpstr>
      <vt:lpstr>Wingdings 3</vt:lpstr>
      <vt:lpstr>Facet</vt:lpstr>
      <vt:lpstr>Understanding COVID-19 Vaccination Volumes in Colorado</vt:lpstr>
      <vt:lpstr>Understanding COVID-19 Vaccination Volumes within Age Demographic, Location, Manufacturer, and Series</vt:lpstr>
      <vt:lpstr>Vaccine Doses Administered Per County</vt:lpstr>
      <vt:lpstr>2020 </vt:lpstr>
      <vt:lpstr>PowerPoint Presentation</vt:lpstr>
      <vt:lpstr>PowerPoint Presentation</vt:lpstr>
      <vt:lpstr>COVID-19 Vaccination Rates per Series</vt:lpstr>
      <vt:lpstr>Volumes of Vaccination and Booster Series over Time</vt:lpstr>
      <vt:lpstr>Volumes of Vaccination and Booster Series over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Rebekkah Alexander</dc:creator>
  <cp:lastModifiedBy>Aaron Wood</cp:lastModifiedBy>
  <cp:revision>2</cp:revision>
  <dcterms:created xsi:type="dcterms:W3CDTF">2024-08-12T17:44:30Z</dcterms:created>
  <dcterms:modified xsi:type="dcterms:W3CDTF">2024-08-12T23:51:30Z</dcterms:modified>
</cp:coreProperties>
</file>